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8" r:id="rId4"/>
    <p:sldId id="260" r:id="rId5"/>
    <p:sldId id="261" r:id="rId6"/>
    <p:sldId id="262" r:id="rId7"/>
    <p:sldId id="25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SNRDP</c:v>
                </c:pt>
              </c:strCache>
            </c:strRef>
          </c:tx>
          <c:spPr>
            <a:solidFill>
              <a:schemeClr val="accent6">
                <a:lumMod val="5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Compact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214.4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B3-4230-9042-0EB80C3DCEDD}"/>
            </c:ext>
          </c:extLst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Compact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Compact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B3-4230-9042-0EB80C3DCEDD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RARP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Compact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54.4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B3-4230-9042-0EB80C3DCED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Program Admin and Oversight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Compact</c:v>
                </c:pt>
              </c:strCache>
            </c:strRef>
          </c:cat>
          <c:val>
            <c:numRef>
              <c:f>Sheet1!$E$2</c:f>
              <c:numCache>
                <c:formatCode>General</c:formatCode>
                <c:ptCount val="1"/>
                <c:pt idx="0">
                  <c:v>36.909999999999997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B3-4230-9042-0EB80C3DCED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M&amp;E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lt1"/>
              </a:solidFill>
            </a:ln>
            <a:effectLst/>
          </c:spPr>
          <c:invertIfNegative val="0"/>
          <c:cat>
            <c:strRef>
              <c:f>Sheet1!$A$2</c:f>
              <c:strCache>
                <c:ptCount val="1"/>
                <c:pt idx="0">
                  <c:v>Compact</c:v>
                </c:pt>
              </c:strCache>
            </c:strRef>
          </c:cat>
          <c:val>
            <c:numRef>
              <c:f>Sheet1!$F$2</c:f>
              <c:numCache>
                <c:formatCode>General</c:formatCode>
                <c:ptCount val="1"/>
                <c:pt idx="0">
                  <c:v>8.26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B3-4230-9042-0EB80C3DCED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339047680"/>
        <c:axId val="339046896"/>
      </c:barChart>
      <c:valAx>
        <c:axId val="339046896"/>
        <c:scaling>
          <c:orientation val="minMax"/>
          <c:max val="434"/>
          <c:min val="0"/>
        </c:scaling>
        <c:delete val="1"/>
        <c:axPos val="t"/>
        <c:numFmt formatCode="General" sourceLinked="1"/>
        <c:majorTickMark val="out"/>
        <c:minorTickMark val="none"/>
        <c:tickLblPos val="nextTo"/>
        <c:crossAx val="339047680"/>
        <c:crosses val="max"/>
        <c:crossBetween val="between"/>
      </c:valAx>
      <c:catAx>
        <c:axId val="33904768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904689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14438"/>
            <a:ext cx="1072515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7875" y="365918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5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405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3050" y="5556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6350" y="555625"/>
            <a:ext cx="7734300" cy="5811838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445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46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257300" y="1214438"/>
            <a:ext cx="1072515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2047875" y="365918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011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52550" y="19780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6550" y="19780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3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54138" y="19097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54138" y="2733675"/>
            <a:ext cx="5157787" cy="368458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6550" y="19097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86550" y="27336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76350" y="536575"/>
            <a:ext cx="10648950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998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148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6280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938" y="5524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21338" y="552451"/>
            <a:ext cx="6172200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7938" y="21526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57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938" y="55245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21338" y="55245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7938" y="215265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04053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76350" y="536575"/>
            <a:ext cx="106489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6350" y="1997075"/>
            <a:ext cx="106489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403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4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b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kern="1200">
          <a:solidFill>
            <a:schemeClr val="accent4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36" userDrawn="1">
          <p15:clr>
            <a:srgbClr val="F26B43"/>
          </p15:clr>
        </p15:guide>
        <p15:guide id="2" pos="79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Strengthening Country Ownership of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MCA-P and MCC Experiences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7875" y="4446302"/>
            <a:ext cx="9144000" cy="1677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Jansen Mayor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former M&amp;E Director, MCA-P</a:t>
            </a:r>
            <a:b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2200" dirty="0" smtClean="0">
                <a:solidFill>
                  <a:schemeClr val="bg2">
                    <a:lumMod val="25000"/>
                  </a:schemeClr>
                </a:solidFill>
              </a:rPr>
              <a:t>Director, </a:t>
            </a:r>
            <a:r>
              <a:rPr lang="en-US" sz="2200" dirty="0" err="1" smtClean="0">
                <a:solidFill>
                  <a:schemeClr val="bg2">
                    <a:lumMod val="25000"/>
                  </a:schemeClr>
                </a:solidFill>
              </a:rPr>
              <a:t>Devrite</a:t>
            </a:r>
            <a:endParaRPr lang="en-US" sz="2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525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MCC Compact - Overview</a:t>
            </a:r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3873543"/>
              </p:ext>
            </p:extLst>
          </p:nvPr>
        </p:nvGraphicFramePr>
        <p:xfrm>
          <a:off x="1092408" y="5498126"/>
          <a:ext cx="10444596" cy="757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1259177" y="1937088"/>
            <a:ext cx="0" cy="3654242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257300" y="1862138"/>
            <a:ext cx="45728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Secondary National Road Development Project</a:t>
            </a:r>
          </a:p>
          <a:p>
            <a:r>
              <a:rPr lang="en-US" dirty="0" smtClean="0"/>
              <a:t>$214.4 M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6269738" y="2418528"/>
            <a:ext cx="0" cy="3172802"/>
          </a:xfrm>
          <a:prstGeom prst="line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269737" y="2342623"/>
            <a:ext cx="1582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KALAHI - CIDSS</a:t>
            </a:r>
          </a:p>
          <a:p>
            <a:r>
              <a:rPr lang="en-US" dirty="0" smtClean="0"/>
              <a:t>$120 M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9075397" y="3064859"/>
            <a:ext cx="0" cy="2526471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9075397" y="2967977"/>
            <a:ext cx="99636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Revenue</a:t>
            </a:r>
          </a:p>
          <a:p>
            <a:r>
              <a:rPr lang="en-US" dirty="0" smtClean="0"/>
              <a:t>Admin.</a:t>
            </a:r>
          </a:p>
          <a:p>
            <a:r>
              <a:rPr lang="en-US" dirty="0" smtClean="0"/>
              <a:t>Reform</a:t>
            </a:r>
          </a:p>
          <a:p>
            <a:r>
              <a:rPr lang="en-US" dirty="0" smtClean="0"/>
              <a:t>Project</a:t>
            </a:r>
          </a:p>
          <a:p>
            <a:r>
              <a:rPr lang="en-US" dirty="0" smtClean="0"/>
              <a:t>$54.4 M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0352059" y="3706641"/>
            <a:ext cx="0" cy="1884689"/>
          </a:xfrm>
          <a:prstGeom prst="line">
            <a:avLst/>
          </a:prstGeom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0387632" y="3657694"/>
            <a:ext cx="785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PMO</a:t>
            </a:r>
          </a:p>
          <a:p>
            <a:r>
              <a:rPr lang="en-US" dirty="0" smtClean="0"/>
              <a:t>$37 M</a:t>
            </a:r>
            <a:endParaRPr lang="en-US" dirty="0"/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11208997" y="4445305"/>
            <a:ext cx="0" cy="1161015"/>
          </a:xfrm>
          <a:prstGeom prst="line">
            <a:avLst/>
          </a:prstGeom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221064" y="4487723"/>
            <a:ext cx="668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M&amp;E</a:t>
            </a:r>
          </a:p>
          <a:p>
            <a:r>
              <a:rPr lang="en-US" dirty="0" smtClean="0"/>
              <a:t>$8 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34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6328" y="1323881"/>
            <a:ext cx="11636436" cy="4429219"/>
            <a:chOff x="16328" y="1323881"/>
            <a:chExt cx="11636436" cy="4429219"/>
          </a:xfrm>
        </p:grpSpPr>
        <p:sp>
          <p:nvSpPr>
            <p:cNvPr id="86" name="Freeform 85"/>
            <p:cNvSpPr/>
            <p:nvPr/>
          </p:nvSpPr>
          <p:spPr>
            <a:xfrm>
              <a:off x="2298700" y="5181035"/>
              <a:ext cx="7577326" cy="505179"/>
            </a:xfrm>
            <a:custGeom>
              <a:avLst/>
              <a:gdLst>
                <a:gd name="connsiteX0" fmla="*/ 63500 w 7048500"/>
                <a:gd name="connsiteY0" fmla="*/ 254213 h 635213"/>
                <a:gd name="connsiteX1" fmla="*/ 533400 w 7048500"/>
                <a:gd name="connsiteY1" fmla="*/ 63713 h 635213"/>
                <a:gd name="connsiteX2" fmla="*/ 914400 w 7048500"/>
                <a:gd name="connsiteY2" fmla="*/ 305013 h 635213"/>
                <a:gd name="connsiteX3" fmla="*/ 1358900 w 7048500"/>
                <a:gd name="connsiteY3" fmla="*/ 25613 h 635213"/>
                <a:gd name="connsiteX4" fmla="*/ 1968500 w 7048500"/>
                <a:gd name="connsiteY4" fmla="*/ 368513 h 635213"/>
                <a:gd name="connsiteX5" fmla="*/ 2654300 w 7048500"/>
                <a:gd name="connsiteY5" fmla="*/ 165313 h 635213"/>
                <a:gd name="connsiteX6" fmla="*/ 3162300 w 7048500"/>
                <a:gd name="connsiteY6" fmla="*/ 444713 h 635213"/>
                <a:gd name="connsiteX7" fmla="*/ 3746500 w 7048500"/>
                <a:gd name="connsiteY7" fmla="*/ 76413 h 635213"/>
                <a:gd name="connsiteX8" fmla="*/ 4114800 w 7048500"/>
                <a:gd name="connsiteY8" fmla="*/ 368513 h 635213"/>
                <a:gd name="connsiteX9" fmla="*/ 4546600 w 7048500"/>
                <a:gd name="connsiteY9" fmla="*/ 76413 h 635213"/>
                <a:gd name="connsiteX10" fmla="*/ 5143500 w 7048500"/>
                <a:gd name="connsiteY10" fmla="*/ 292313 h 635213"/>
                <a:gd name="connsiteX11" fmla="*/ 5676900 w 7048500"/>
                <a:gd name="connsiteY11" fmla="*/ 51013 h 635213"/>
                <a:gd name="connsiteX12" fmla="*/ 6210300 w 7048500"/>
                <a:gd name="connsiteY12" fmla="*/ 305013 h 635213"/>
                <a:gd name="connsiteX13" fmla="*/ 6629400 w 7048500"/>
                <a:gd name="connsiteY13" fmla="*/ 213 h 635213"/>
                <a:gd name="connsiteX14" fmla="*/ 7035800 w 7048500"/>
                <a:gd name="connsiteY14" fmla="*/ 266913 h 635213"/>
                <a:gd name="connsiteX15" fmla="*/ 7048500 w 7048500"/>
                <a:gd name="connsiteY15" fmla="*/ 609813 h 635213"/>
                <a:gd name="connsiteX16" fmla="*/ 0 w 7048500"/>
                <a:gd name="connsiteY16" fmla="*/ 635213 h 635213"/>
                <a:gd name="connsiteX17" fmla="*/ 63500 w 7048500"/>
                <a:gd name="connsiteY17" fmla="*/ 254213 h 635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48500" h="635213">
                  <a:moveTo>
                    <a:pt x="63500" y="254213"/>
                  </a:moveTo>
                  <a:cubicBezTo>
                    <a:pt x="227541" y="154729"/>
                    <a:pt x="391583" y="55246"/>
                    <a:pt x="533400" y="63713"/>
                  </a:cubicBezTo>
                  <a:cubicBezTo>
                    <a:pt x="675217" y="72180"/>
                    <a:pt x="776817" y="311363"/>
                    <a:pt x="914400" y="305013"/>
                  </a:cubicBezTo>
                  <a:cubicBezTo>
                    <a:pt x="1051983" y="298663"/>
                    <a:pt x="1183217" y="15030"/>
                    <a:pt x="1358900" y="25613"/>
                  </a:cubicBezTo>
                  <a:cubicBezTo>
                    <a:pt x="1534583" y="36196"/>
                    <a:pt x="1752600" y="345230"/>
                    <a:pt x="1968500" y="368513"/>
                  </a:cubicBezTo>
                  <a:cubicBezTo>
                    <a:pt x="2184400" y="391796"/>
                    <a:pt x="2455333" y="152613"/>
                    <a:pt x="2654300" y="165313"/>
                  </a:cubicBezTo>
                  <a:cubicBezTo>
                    <a:pt x="2853267" y="178013"/>
                    <a:pt x="2980267" y="459530"/>
                    <a:pt x="3162300" y="444713"/>
                  </a:cubicBezTo>
                  <a:cubicBezTo>
                    <a:pt x="3344333" y="429896"/>
                    <a:pt x="3587750" y="89113"/>
                    <a:pt x="3746500" y="76413"/>
                  </a:cubicBezTo>
                  <a:cubicBezTo>
                    <a:pt x="3905250" y="63713"/>
                    <a:pt x="3981450" y="368513"/>
                    <a:pt x="4114800" y="368513"/>
                  </a:cubicBezTo>
                  <a:cubicBezTo>
                    <a:pt x="4248150" y="368513"/>
                    <a:pt x="4375150" y="89113"/>
                    <a:pt x="4546600" y="76413"/>
                  </a:cubicBezTo>
                  <a:cubicBezTo>
                    <a:pt x="4718050" y="63713"/>
                    <a:pt x="4955117" y="296546"/>
                    <a:pt x="5143500" y="292313"/>
                  </a:cubicBezTo>
                  <a:cubicBezTo>
                    <a:pt x="5331883" y="288080"/>
                    <a:pt x="5499100" y="48896"/>
                    <a:pt x="5676900" y="51013"/>
                  </a:cubicBezTo>
                  <a:cubicBezTo>
                    <a:pt x="5854700" y="53130"/>
                    <a:pt x="6051550" y="313480"/>
                    <a:pt x="6210300" y="305013"/>
                  </a:cubicBezTo>
                  <a:cubicBezTo>
                    <a:pt x="6369050" y="296546"/>
                    <a:pt x="6491817" y="6563"/>
                    <a:pt x="6629400" y="213"/>
                  </a:cubicBezTo>
                  <a:cubicBezTo>
                    <a:pt x="6766983" y="-6137"/>
                    <a:pt x="6901391" y="130388"/>
                    <a:pt x="7035800" y="266913"/>
                  </a:cubicBezTo>
                  <a:lnTo>
                    <a:pt x="7048500" y="609813"/>
                  </a:lnTo>
                  <a:lnTo>
                    <a:pt x="0" y="635213"/>
                  </a:lnTo>
                  <a:lnTo>
                    <a:pt x="63500" y="254213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2928741" y="2555861"/>
              <a:ext cx="0" cy="815601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2441348" y="2937785"/>
              <a:ext cx="1" cy="422791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3416134" y="2004836"/>
              <a:ext cx="0" cy="1344854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H="1">
              <a:off x="8701885" y="2595288"/>
              <a:ext cx="0" cy="776174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9189276" y="2958223"/>
              <a:ext cx="1" cy="402353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flipH="1">
              <a:off x="8214492" y="2069848"/>
              <a:ext cx="0" cy="127984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5792960" y="2916013"/>
              <a:ext cx="1" cy="422791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H="1">
              <a:off x="5416213" y="2837417"/>
              <a:ext cx="1" cy="501387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5039467" y="2606174"/>
              <a:ext cx="1" cy="76528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4662721" y="2373192"/>
              <a:ext cx="0" cy="9656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4285974" y="1998548"/>
              <a:ext cx="0" cy="1340256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6169708" y="2837417"/>
              <a:ext cx="1" cy="501387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6546454" y="2595288"/>
              <a:ext cx="1" cy="76528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6923201" y="2373192"/>
              <a:ext cx="0" cy="965612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7299946" y="1998548"/>
              <a:ext cx="0" cy="1340256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Freeform 14"/>
            <p:cNvSpPr/>
            <p:nvPr/>
          </p:nvSpPr>
          <p:spPr>
            <a:xfrm>
              <a:off x="3830597" y="1428812"/>
              <a:ext cx="3903154" cy="1484033"/>
            </a:xfrm>
            <a:custGeom>
              <a:avLst/>
              <a:gdLst>
                <a:gd name="connsiteX0" fmla="*/ 0 w 4212352"/>
                <a:gd name="connsiteY0" fmla="*/ 14991 h 1484033"/>
                <a:gd name="connsiteX1" fmla="*/ 2083633 w 4212352"/>
                <a:gd name="connsiteY1" fmla="*/ 1484027 h 1484033"/>
                <a:gd name="connsiteX2" fmla="*/ 4212236 w 4212352"/>
                <a:gd name="connsiteY2" fmla="*/ 0 h 14840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212352" h="1484033">
                  <a:moveTo>
                    <a:pt x="0" y="14991"/>
                  </a:moveTo>
                  <a:cubicBezTo>
                    <a:pt x="690797" y="750758"/>
                    <a:pt x="1381594" y="1486526"/>
                    <a:pt x="2083633" y="1484027"/>
                  </a:cubicBezTo>
                  <a:cubicBezTo>
                    <a:pt x="2785672" y="1481529"/>
                    <a:pt x="4227226" y="299803"/>
                    <a:pt x="4212236" y="0"/>
                  </a:cubicBezTo>
                </a:path>
              </a:pathLst>
            </a:cu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838387" y="1428812"/>
              <a:ext cx="1978278" cy="1888761"/>
            </a:xfrm>
            <a:custGeom>
              <a:avLst/>
              <a:gdLst>
                <a:gd name="connsiteX0" fmla="*/ 0 w 2128603"/>
                <a:gd name="connsiteY0" fmla="*/ 1888761 h 1888761"/>
                <a:gd name="connsiteX1" fmla="*/ 1259174 w 2128603"/>
                <a:gd name="connsiteY1" fmla="*/ 1079292 h 1888761"/>
                <a:gd name="connsiteX2" fmla="*/ 2128603 w 2128603"/>
                <a:gd name="connsiteY2" fmla="*/ 0 h 1888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603" h="1888761">
                  <a:moveTo>
                    <a:pt x="0" y="1888761"/>
                  </a:moveTo>
                  <a:cubicBezTo>
                    <a:pt x="452203" y="1641423"/>
                    <a:pt x="904407" y="1394085"/>
                    <a:pt x="1259174" y="1079292"/>
                  </a:cubicBezTo>
                  <a:cubicBezTo>
                    <a:pt x="1613941" y="764499"/>
                    <a:pt x="1871272" y="382249"/>
                    <a:pt x="2128603" y="0"/>
                  </a:cubicBezTo>
                </a:path>
              </a:pathLst>
            </a:cu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 17"/>
            <p:cNvSpPr/>
            <p:nvPr/>
          </p:nvSpPr>
          <p:spPr>
            <a:xfrm flipH="1">
              <a:off x="7747682" y="1428812"/>
              <a:ext cx="1978278" cy="1888761"/>
            </a:xfrm>
            <a:custGeom>
              <a:avLst/>
              <a:gdLst>
                <a:gd name="connsiteX0" fmla="*/ 0 w 2128603"/>
                <a:gd name="connsiteY0" fmla="*/ 1888761 h 1888761"/>
                <a:gd name="connsiteX1" fmla="*/ 1259174 w 2128603"/>
                <a:gd name="connsiteY1" fmla="*/ 1079292 h 1888761"/>
                <a:gd name="connsiteX2" fmla="*/ 2128603 w 2128603"/>
                <a:gd name="connsiteY2" fmla="*/ 0 h 18887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28603" h="1888761">
                  <a:moveTo>
                    <a:pt x="0" y="1888761"/>
                  </a:moveTo>
                  <a:cubicBezTo>
                    <a:pt x="452203" y="1641423"/>
                    <a:pt x="904407" y="1394085"/>
                    <a:pt x="1259174" y="1079292"/>
                  </a:cubicBezTo>
                  <a:cubicBezTo>
                    <a:pt x="1613941" y="764499"/>
                    <a:pt x="1871272" y="382249"/>
                    <a:pt x="2128603" y="0"/>
                  </a:cubicBezTo>
                </a:path>
              </a:pathLst>
            </a:custGeom>
            <a:noFill/>
            <a:ln w="635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>
              <a:off x="1625600" y="3353685"/>
              <a:ext cx="8356600" cy="0"/>
            </a:xfrm>
            <a:prstGeom prst="line">
              <a:avLst/>
            </a:prstGeom>
            <a:ln w="152400">
              <a:solidFill>
                <a:schemeClr val="accent6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3823631" y="1323881"/>
              <a:ext cx="0" cy="4393659"/>
            </a:xfrm>
            <a:prstGeom prst="line">
              <a:avLst/>
            </a:prstGeom>
            <a:ln w="1905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740717" y="1323881"/>
              <a:ext cx="0" cy="4393659"/>
            </a:xfrm>
            <a:prstGeom prst="line">
              <a:avLst/>
            </a:prstGeom>
            <a:ln w="190500"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Freeform 78"/>
            <p:cNvSpPr/>
            <p:nvPr/>
          </p:nvSpPr>
          <p:spPr>
            <a:xfrm>
              <a:off x="16328" y="3292274"/>
              <a:ext cx="2342141" cy="2425266"/>
            </a:xfrm>
            <a:custGeom>
              <a:avLst/>
              <a:gdLst>
                <a:gd name="connsiteX0" fmla="*/ 2095500 w 2342141"/>
                <a:gd name="connsiteY0" fmla="*/ 88466 h 2425266"/>
                <a:gd name="connsiteX1" fmla="*/ 1435100 w 2342141"/>
                <a:gd name="connsiteY1" fmla="*/ 63066 h 2425266"/>
                <a:gd name="connsiteX2" fmla="*/ 25400 w 2342141"/>
                <a:gd name="connsiteY2" fmla="*/ 799666 h 2425266"/>
                <a:gd name="connsiteX3" fmla="*/ 0 w 2342141"/>
                <a:gd name="connsiteY3" fmla="*/ 2425266 h 2425266"/>
                <a:gd name="connsiteX4" fmla="*/ 2298700 w 2342141"/>
                <a:gd name="connsiteY4" fmla="*/ 2425266 h 2425266"/>
                <a:gd name="connsiteX5" fmla="*/ 2311400 w 2342141"/>
                <a:gd name="connsiteY5" fmla="*/ 1536266 h 2425266"/>
                <a:gd name="connsiteX6" fmla="*/ 1854200 w 2342141"/>
                <a:gd name="connsiteY6" fmla="*/ 12266 h 2425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42141" h="2425266">
                  <a:moveTo>
                    <a:pt x="2095500" y="88466"/>
                  </a:moveTo>
                  <a:cubicBezTo>
                    <a:pt x="1937808" y="16499"/>
                    <a:pt x="1780117" y="-55467"/>
                    <a:pt x="1435100" y="63066"/>
                  </a:cubicBezTo>
                  <a:cubicBezTo>
                    <a:pt x="1090083" y="181599"/>
                    <a:pt x="264583" y="401733"/>
                    <a:pt x="25400" y="799666"/>
                  </a:cubicBezTo>
                  <a:lnTo>
                    <a:pt x="0" y="2425266"/>
                  </a:lnTo>
                  <a:lnTo>
                    <a:pt x="2298700" y="2425266"/>
                  </a:lnTo>
                  <a:cubicBezTo>
                    <a:pt x="2302933" y="2128933"/>
                    <a:pt x="2385483" y="1938433"/>
                    <a:pt x="2311400" y="1536266"/>
                  </a:cubicBezTo>
                  <a:cubicBezTo>
                    <a:pt x="2237317" y="1134099"/>
                    <a:pt x="2045758" y="573182"/>
                    <a:pt x="1854200" y="12266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Freeform 79"/>
            <p:cNvSpPr/>
            <p:nvPr/>
          </p:nvSpPr>
          <p:spPr>
            <a:xfrm flipH="1">
              <a:off x="9310623" y="3292274"/>
              <a:ext cx="2342141" cy="2425266"/>
            </a:xfrm>
            <a:custGeom>
              <a:avLst/>
              <a:gdLst>
                <a:gd name="connsiteX0" fmla="*/ 2095500 w 2342141"/>
                <a:gd name="connsiteY0" fmla="*/ 88466 h 2425266"/>
                <a:gd name="connsiteX1" fmla="*/ 1435100 w 2342141"/>
                <a:gd name="connsiteY1" fmla="*/ 63066 h 2425266"/>
                <a:gd name="connsiteX2" fmla="*/ 25400 w 2342141"/>
                <a:gd name="connsiteY2" fmla="*/ 799666 h 2425266"/>
                <a:gd name="connsiteX3" fmla="*/ 0 w 2342141"/>
                <a:gd name="connsiteY3" fmla="*/ 2425266 h 2425266"/>
                <a:gd name="connsiteX4" fmla="*/ 2298700 w 2342141"/>
                <a:gd name="connsiteY4" fmla="*/ 2425266 h 2425266"/>
                <a:gd name="connsiteX5" fmla="*/ 2311400 w 2342141"/>
                <a:gd name="connsiteY5" fmla="*/ 1536266 h 2425266"/>
                <a:gd name="connsiteX6" fmla="*/ 1854200 w 2342141"/>
                <a:gd name="connsiteY6" fmla="*/ 12266 h 24252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42141" h="2425266">
                  <a:moveTo>
                    <a:pt x="2095500" y="88466"/>
                  </a:moveTo>
                  <a:cubicBezTo>
                    <a:pt x="1937808" y="16499"/>
                    <a:pt x="1780117" y="-55467"/>
                    <a:pt x="1435100" y="63066"/>
                  </a:cubicBezTo>
                  <a:cubicBezTo>
                    <a:pt x="1090083" y="181599"/>
                    <a:pt x="264583" y="401733"/>
                    <a:pt x="25400" y="799666"/>
                  </a:cubicBezTo>
                  <a:lnTo>
                    <a:pt x="0" y="2425266"/>
                  </a:lnTo>
                  <a:lnTo>
                    <a:pt x="2298700" y="2425266"/>
                  </a:lnTo>
                  <a:cubicBezTo>
                    <a:pt x="2302933" y="2128933"/>
                    <a:pt x="2385483" y="1938433"/>
                    <a:pt x="2311400" y="1536266"/>
                  </a:cubicBezTo>
                  <a:cubicBezTo>
                    <a:pt x="2237317" y="1134099"/>
                    <a:pt x="2045758" y="573182"/>
                    <a:pt x="1854200" y="12266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solidFill>
                <a:schemeClr val="accent6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5" name="Freeform 84"/>
            <p:cNvSpPr/>
            <p:nvPr/>
          </p:nvSpPr>
          <p:spPr>
            <a:xfrm>
              <a:off x="2298700" y="5347377"/>
              <a:ext cx="7048500" cy="405723"/>
            </a:xfrm>
            <a:custGeom>
              <a:avLst/>
              <a:gdLst>
                <a:gd name="connsiteX0" fmla="*/ 63500 w 7048500"/>
                <a:gd name="connsiteY0" fmla="*/ 254213 h 635213"/>
                <a:gd name="connsiteX1" fmla="*/ 533400 w 7048500"/>
                <a:gd name="connsiteY1" fmla="*/ 63713 h 635213"/>
                <a:gd name="connsiteX2" fmla="*/ 914400 w 7048500"/>
                <a:gd name="connsiteY2" fmla="*/ 305013 h 635213"/>
                <a:gd name="connsiteX3" fmla="*/ 1358900 w 7048500"/>
                <a:gd name="connsiteY3" fmla="*/ 25613 h 635213"/>
                <a:gd name="connsiteX4" fmla="*/ 1968500 w 7048500"/>
                <a:gd name="connsiteY4" fmla="*/ 368513 h 635213"/>
                <a:gd name="connsiteX5" fmla="*/ 2654300 w 7048500"/>
                <a:gd name="connsiteY5" fmla="*/ 165313 h 635213"/>
                <a:gd name="connsiteX6" fmla="*/ 3162300 w 7048500"/>
                <a:gd name="connsiteY6" fmla="*/ 444713 h 635213"/>
                <a:gd name="connsiteX7" fmla="*/ 3746500 w 7048500"/>
                <a:gd name="connsiteY7" fmla="*/ 76413 h 635213"/>
                <a:gd name="connsiteX8" fmla="*/ 4114800 w 7048500"/>
                <a:gd name="connsiteY8" fmla="*/ 368513 h 635213"/>
                <a:gd name="connsiteX9" fmla="*/ 4546600 w 7048500"/>
                <a:gd name="connsiteY9" fmla="*/ 76413 h 635213"/>
                <a:gd name="connsiteX10" fmla="*/ 5143500 w 7048500"/>
                <a:gd name="connsiteY10" fmla="*/ 292313 h 635213"/>
                <a:gd name="connsiteX11" fmla="*/ 5676900 w 7048500"/>
                <a:gd name="connsiteY11" fmla="*/ 51013 h 635213"/>
                <a:gd name="connsiteX12" fmla="*/ 6210300 w 7048500"/>
                <a:gd name="connsiteY12" fmla="*/ 305013 h 635213"/>
                <a:gd name="connsiteX13" fmla="*/ 6629400 w 7048500"/>
                <a:gd name="connsiteY13" fmla="*/ 213 h 635213"/>
                <a:gd name="connsiteX14" fmla="*/ 7035800 w 7048500"/>
                <a:gd name="connsiteY14" fmla="*/ 266913 h 635213"/>
                <a:gd name="connsiteX15" fmla="*/ 7048500 w 7048500"/>
                <a:gd name="connsiteY15" fmla="*/ 609813 h 635213"/>
                <a:gd name="connsiteX16" fmla="*/ 0 w 7048500"/>
                <a:gd name="connsiteY16" fmla="*/ 635213 h 635213"/>
                <a:gd name="connsiteX17" fmla="*/ 63500 w 7048500"/>
                <a:gd name="connsiteY17" fmla="*/ 254213 h 6352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7048500" h="635213">
                  <a:moveTo>
                    <a:pt x="63500" y="254213"/>
                  </a:moveTo>
                  <a:cubicBezTo>
                    <a:pt x="227541" y="154729"/>
                    <a:pt x="391583" y="55246"/>
                    <a:pt x="533400" y="63713"/>
                  </a:cubicBezTo>
                  <a:cubicBezTo>
                    <a:pt x="675217" y="72180"/>
                    <a:pt x="776817" y="311363"/>
                    <a:pt x="914400" y="305013"/>
                  </a:cubicBezTo>
                  <a:cubicBezTo>
                    <a:pt x="1051983" y="298663"/>
                    <a:pt x="1183217" y="15030"/>
                    <a:pt x="1358900" y="25613"/>
                  </a:cubicBezTo>
                  <a:cubicBezTo>
                    <a:pt x="1534583" y="36196"/>
                    <a:pt x="1752600" y="345230"/>
                    <a:pt x="1968500" y="368513"/>
                  </a:cubicBezTo>
                  <a:cubicBezTo>
                    <a:pt x="2184400" y="391796"/>
                    <a:pt x="2455333" y="152613"/>
                    <a:pt x="2654300" y="165313"/>
                  </a:cubicBezTo>
                  <a:cubicBezTo>
                    <a:pt x="2853267" y="178013"/>
                    <a:pt x="2980267" y="459530"/>
                    <a:pt x="3162300" y="444713"/>
                  </a:cubicBezTo>
                  <a:cubicBezTo>
                    <a:pt x="3344333" y="429896"/>
                    <a:pt x="3587750" y="89113"/>
                    <a:pt x="3746500" y="76413"/>
                  </a:cubicBezTo>
                  <a:cubicBezTo>
                    <a:pt x="3905250" y="63713"/>
                    <a:pt x="3981450" y="368513"/>
                    <a:pt x="4114800" y="368513"/>
                  </a:cubicBezTo>
                  <a:cubicBezTo>
                    <a:pt x="4248150" y="368513"/>
                    <a:pt x="4375150" y="89113"/>
                    <a:pt x="4546600" y="76413"/>
                  </a:cubicBezTo>
                  <a:cubicBezTo>
                    <a:pt x="4718050" y="63713"/>
                    <a:pt x="4955117" y="296546"/>
                    <a:pt x="5143500" y="292313"/>
                  </a:cubicBezTo>
                  <a:cubicBezTo>
                    <a:pt x="5331883" y="288080"/>
                    <a:pt x="5499100" y="48896"/>
                    <a:pt x="5676900" y="51013"/>
                  </a:cubicBezTo>
                  <a:cubicBezTo>
                    <a:pt x="5854700" y="53130"/>
                    <a:pt x="6051550" y="313480"/>
                    <a:pt x="6210300" y="305013"/>
                  </a:cubicBezTo>
                  <a:cubicBezTo>
                    <a:pt x="6369050" y="296546"/>
                    <a:pt x="6491817" y="6563"/>
                    <a:pt x="6629400" y="213"/>
                  </a:cubicBezTo>
                  <a:cubicBezTo>
                    <a:pt x="6766983" y="-6137"/>
                    <a:pt x="6901391" y="130388"/>
                    <a:pt x="7035800" y="266913"/>
                  </a:cubicBezTo>
                  <a:lnTo>
                    <a:pt x="7048500" y="609813"/>
                  </a:lnTo>
                  <a:lnTo>
                    <a:pt x="0" y="635213"/>
                  </a:lnTo>
                  <a:lnTo>
                    <a:pt x="63500" y="254213"/>
                  </a:ln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7" name="TextBox 86"/>
          <p:cNvSpPr txBox="1"/>
          <p:nvPr/>
        </p:nvSpPr>
        <p:spPr>
          <a:xfrm>
            <a:off x="219099" y="1371736"/>
            <a:ext cx="21114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/>
              <a:t>Donor – Led</a:t>
            </a:r>
          </a:p>
          <a:p>
            <a:pPr algn="ctr"/>
            <a:r>
              <a:rPr lang="en-US" sz="3000" b="1" dirty="0" smtClean="0"/>
              <a:t>Evaluation</a:t>
            </a:r>
          </a:p>
          <a:p>
            <a:pPr algn="ctr"/>
            <a:r>
              <a:rPr lang="en-US" sz="3000" b="1" dirty="0" smtClean="0"/>
              <a:t>Activities</a:t>
            </a:r>
            <a:endParaRPr lang="en-US" sz="3000" b="1" dirty="0"/>
          </a:p>
        </p:txBody>
      </p:sp>
      <p:sp>
        <p:nvSpPr>
          <p:cNvPr id="88" name="TextBox 87"/>
          <p:cNvSpPr txBox="1"/>
          <p:nvPr/>
        </p:nvSpPr>
        <p:spPr>
          <a:xfrm>
            <a:off x="8118373" y="1371736"/>
            <a:ext cx="365176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/>
              <a:t>Country – Ownership </a:t>
            </a:r>
          </a:p>
          <a:p>
            <a:pPr algn="ctr"/>
            <a:r>
              <a:rPr lang="en-US" sz="3000" b="1" dirty="0" smtClean="0"/>
              <a:t>Of Evaluation</a:t>
            </a:r>
          </a:p>
          <a:p>
            <a:pPr algn="ctr"/>
            <a:r>
              <a:rPr lang="en-US" sz="3000" b="1" dirty="0" smtClean="0"/>
              <a:t>Activities</a:t>
            </a:r>
            <a:endParaRPr lang="en-US" sz="30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3914327" y="3618204"/>
            <a:ext cx="37257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Evaluation Capacity</a:t>
            </a:r>
            <a:endParaRPr lang="en-US" sz="3200" b="1" dirty="0"/>
          </a:p>
        </p:txBody>
      </p:sp>
      <p:sp>
        <p:nvSpPr>
          <p:cNvPr id="30" name="Rectangle 29"/>
          <p:cNvSpPr/>
          <p:nvPr/>
        </p:nvSpPr>
        <p:spPr>
          <a:xfrm>
            <a:off x="4131273" y="4345906"/>
            <a:ext cx="3291840" cy="7630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Technical</a:t>
            </a:r>
          </a:p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Capacity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387365" y="5573464"/>
            <a:ext cx="6773919" cy="763001"/>
            <a:chOff x="2387365" y="5573464"/>
            <a:chExt cx="6773919" cy="763001"/>
          </a:xfrm>
        </p:grpSpPr>
        <p:sp>
          <p:nvSpPr>
            <p:cNvPr id="31" name="Rectangle 30"/>
            <p:cNvSpPr/>
            <p:nvPr/>
          </p:nvSpPr>
          <p:spPr>
            <a:xfrm>
              <a:off x="2387365" y="5573464"/>
              <a:ext cx="3291840" cy="76300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ysClr val="windowText" lastClr="000000"/>
                  </a:solidFill>
                </a:rPr>
                <a:t>Project Management</a:t>
              </a:r>
              <a:br>
                <a:rPr lang="en-US" sz="2400" b="1" dirty="0" smtClean="0">
                  <a:solidFill>
                    <a:sysClr val="windowText" lastClr="000000"/>
                  </a:solidFill>
                </a:rPr>
              </a:br>
              <a:r>
                <a:rPr lang="en-US" sz="2400" b="1" dirty="0" smtClean="0">
                  <a:solidFill>
                    <a:sysClr val="windowText" lastClr="000000"/>
                  </a:solidFill>
                </a:rPr>
                <a:t>Capacity</a:t>
              </a:r>
              <a:endParaRPr lang="en-US" sz="2400" b="1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869444" y="5573464"/>
              <a:ext cx="3291840" cy="763001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 smtClean="0">
                  <a:solidFill>
                    <a:sysClr val="windowText" lastClr="000000"/>
                  </a:solidFill>
                </a:rPr>
                <a:t>Communication</a:t>
              </a:r>
              <a:br>
                <a:rPr lang="en-US" sz="2400" b="1" dirty="0" smtClean="0">
                  <a:solidFill>
                    <a:sysClr val="windowText" lastClr="000000"/>
                  </a:solidFill>
                </a:rPr>
              </a:br>
              <a:r>
                <a:rPr lang="en-US" sz="2400" b="1" dirty="0" smtClean="0">
                  <a:solidFill>
                    <a:sysClr val="windowText" lastClr="000000"/>
                  </a:solidFill>
                </a:rPr>
                <a:t>Capacity</a:t>
              </a:r>
              <a:endParaRPr lang="en-US" sz="2400" b="1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4455886" y="1640114"/>
            <a:ext cx="262708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458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88" grpId="0"/>
      <p:bldP spid="89" grpId="0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Gaps in Evaluation Capacity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7146" y="1638300"/>
            <a:ext cx="4653395" cy="4069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Technical Capacity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7146" y="2045265"/>
            <a:ext cx="11457708" cy="397453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2362" y="2100820"/>
            <a:ext cx="1007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Start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641387" y="2100820"/>
            <a:ext cx="2068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Strengthen</a:t>
            </a:r>
            <a:endParaRPr lang="en-US" sz="3200" b="1" dirty="0"/>
          </a:p>
        </p:txBody>
      </p:sp>
      <p:cxnSp>
        <p:nvCxnSpPr>
          <p:cNvPr id="13" name="Straight Arrow Connector 12"/>
          <p:cNvCxnSpPr>
            <a:stCxn id="7" idx="3"/>
            <a:endCxn id="8" idx="1"/>
          </p:cNvCxnSpPr>
          <p:nvPr/>
        </p:nvCxnSpPr>
        <p:spPr>
          <a:xfrm>
            <a:off x="1560138" y="2393208"/>
            <a:ext cx="808124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60137" y="4855704"/>
            <a:ext cx="10022263" cy="10972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76433" y="3765725"/>
            <a:ext cx="7405967" cy="10972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92729" y="2672540"/>
            <a:ext cx="4789671" cy="10972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579415" y="4870945"/>
            <a:ext cx="16582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Introductory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Courses in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Evaluation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76433" y="3764526"/>
            <a:ext cx="14762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Specialized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Courses in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Evaluation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82818" y="2672540"/>
            <a:ext cx="140974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Guided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Practice in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Evaluation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5400000">
            <a:off x="2897893" y="5241554"/>
            <a:ext cx="1020899" cy="325580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5400000">
            <a:off x="5305012" y="4151575"/>
            <a:ext cx="1020899" cy="325580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5400000">
            <a:off x="7865329" y="3058390"/>
            <a:ext cx="1020899" cy="325580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32117" y="5019624"/>
            <a:ext cx="748365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A short introductory course was delivered in 2012 by Dr. </a:t>
            </a:r>
            <a:r>
              <a:rPr lang="en-US" sz="2200" b="1" dirty="0" err="1" smtClean="0">
                <a:solidFill>
                  <a:schemeClr val="bg2">
                    <a:lumMod val="25000"/>
                  </a:schemeClr>
                </a:solidFill>
              </a:rPr>
              <a:t>Mapa</a:t>
            </a:r>
            <a:endParaRPr lang="en-US" sz="22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An executive </a:t>
            </a:r>
            <a:r>
              <a:rPr lang="en-US" sz="2200" b="1" dirty="0">
                <a:solidFill>
                  <a:schemeClr val="bg2">
                    <a:lumMod val="25000"/>
                  </a:schemeClr>
                </a:solidFill>
              </a:rPr>
              <a:t>c</a:t>
            </a:r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ourse was delivered in 2015 by IPA/JPAL</a:t>
            </a:r>
            <a:endParaRPr lang="en-US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277720" y="3929645"/>
            <a:ext cx="44237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Several courses delivered by SRTC</a:t>
            </a: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Work study course delivered by DAP</a:t>
            </a:r>
            <a:endParaRPr lang="en-US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63264" y="2836460"/>
            <a:ext cx="295619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Conduct of KC 3</a:t>
            </a:r>
            <a:r>
              <a:rPr lang="en-US" sz="2200" b="1" baseline="30000" dirty="0" smtClean="0">
                <a:solidFill>
                  <a:schemeClr val="bg2">
                    <a:lumMod val="25000"/>
                  </a:schemeClr>
                </a:solidFill>
              </a:rPr>
              <a:t>rd</a:t>
            </a:r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 round</a:t>
            </a: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Conduct of Work Study</a:t>
            </a:r>
            <a:endParaRPr lang="en-US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726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4" grpId="0" animBg="1"/>
      <p:bldP spid="15" grpId="0" animBg="1"/>
      <p:bldP spid="16" grpId="0" animBg="1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 uiExpand="1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Gaps in Evaluation Capacity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7146" y="1638300"/>
            <a:ext cx="4653395" cy="4069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Technical Capacity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7146" y="2045265"/>
            <a:ext cx="11457708" cy="397453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2362" y="2100820"/>
            <a:ext cx="1007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Start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641387" y="2100820"/>
            <a:ext cx="2068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Strengthen</a:t>
            </a:r>
            <a:endParaRPr lang="en-US" sz="3200" b="1" dirty="0"/>
          </a:p>
        </p:txBody>
      </p:sp>
      <p:cxnSp>
        <p:nvCxnSpPr>
          <p:cNvPr id="13" name="Straight Arrow Connector 12"/>
          <p:cNvCxnSpPr>
            <a:stCxn id="7" idx="3"/>
            <a:endCxn id="8" idx="1"/>
          </p:cNvCxnSpPr>
          <p:nvPr/>
        </p:nvCxnSpPr>
        <p:spPr>
          <a:xfrm>
            <a:off x="1560138" y="2393208"/>
            <a:ext cx="808124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1560137" y="4867100"/>
            <a:ext cx="10022263" cy="109728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176433" y="3769820"/>
            <a:ext cx="7405967" cy="109728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792729" y="2672540"/>
            <a:ext cx="4789671" cy="109728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579415" y="4870945"/>
            <a:ext cx="165821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Introductory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Courses in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Evaluation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76433" y="3764526"/>
            <a:ext cx="147623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Specialized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Courses in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Evaluation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82818" y="2672540"/>
            <a:ext cx="140974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Guided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Practice in</a:t>
            </a:r>
          </a:p>
          <a:p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Evaluation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Isosceles Triangle 19"/>
          <p:cNvSpPr/>
          <p:nvPr/>
        </p:nvSpPr>
        <p:spPr>
          <a:xfrm rot="5400000">
            <a:off x="2897893" y="5252950"/>
            <a:ext cx="1020899" cy="325580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Isosceles Triangle 20"/>
          <p:cNvSpPr/>
          <p:nvPr/>
        </p:nvSpPr>
        <p:spPr>
          <a:xfrm rot="5400000">
            <a:off x="5305012" y="4155670"/>
            <a:ext cx="1020899" cy="325580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Isosceles Triangle 21"/>
          <p:cNvSpPr/>
          <p:nvPr/>
        </p:nvSpPr>
        <p:spPr>
          <a:xfrm rot="5400000">
            <a:off x="7865329" y="3058390"/>
            <a:ext cx="1020899" cy="325580"/>
          </a:xfrm>
          <a:prstGeom prst="triangl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832117" y="4849666"/>
            <a:ext cx="299261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All Compact</a:t>
            </a: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Implementing Agencies</a:t>
            </a: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BIR, </a:t>
            </a:r>
            <a:r>
              <a:rPr lang="en-US" sz="2200" b="1" dirty="0" err="1" smtClean="0">
                <a:solidFill>
                  <a:schemeClr val="bg2">
                    <a:lumMod val="25000"/>
                  </a:schemeClr>
                </a:solidFill>
              </a:rPr>
              <a:t>DoF</a:t>
            </a:r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, DPWH, DSWD </a:t>
            </a:r>
            <a:endParaRPr lang="en-US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319285" y="3761630"/>
            <a:ext cx="29233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Selected Compact</a:t>
            </a: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Implementing Agencies</a:t>
            </a: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BIR, DSWD </a:t>
            </a:r>
            <a:endParaRPr lang="en-US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663264" y="2673595"/>
            <a:ext cx="2923364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Selected Compact</a:t>
            </a: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Implementing Agencies</a:t>
            </a:r>
          </a:p>
          <a:p>
            <a:r>
              <a:rPr lang="en-US" sz="2200" b="1" dirty="0" smtClean="0">
                <a:solidFill>
                  <a:schemeClr val="bg2">
                    <a:lumMod val="25000"/>
                  </a:schemeClr>
                </a:solidFill>
              </a:rPr>
              <a:t>BIR, DSWD </a:t>
            </a:r>
            <a:endParaRPr lang="en-US" sz="22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920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 Gaps in Evaluation Capacity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67146" y="1638300"/>
            <a:ext cx="4653395" cy="4069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ysClr val="windowText" lastClr="000000"/>
                </a:solidFill>
              </a:rPr>
              <a:t>Technical Capacity</a:t>
            </a:r>
            <a:endParaRPr lang="en-US" sz="2400" b="1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7146" y="2045265"/>
            <a:ext cx="11457708" cy="3974535"/>
          </a:xfrm>
          <a:prstGeom prst="rect">
            <a:avLst/>
          </a:prstGeom>
          <a:noFill/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208844" y="2595885"/>
            <a:ext cx="14183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Sustain</a:t>
            </a:r>
            <a:endParaRPr lang="en-US" sz="32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616520" y="4282578"/>
            <a:ext cx="1054330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Not enough time to do sustaining activities…</a:t>
            </a:r>
          </a:p>
          <a:p>
            <a:pPr algn="ctr"/>
            <a:endParaRPr lang="en-US" sz="2200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As far as we know, </a:t>
            </a:r>
          </a:p>
          <a:p>
            <a:pPr algn="ctr"/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DSWD is now implementing and managing evaluation studies on their own</a:t>
            </a:r>
          </a:p>
          <a:p>
            <a:pPr algn="ctr"/>
            <a:r>
              <a:rPr lang="en-US" sz="2200" b="1" dirty="0" smtClean="0">
                <a:solidFill>
                  <a:schemeClr val="accent6">
                    <a:lumMod val="50000"/>
                  </a:schemeClr>
                </a:solidFill>
              </a:rPr>
              <a:t>BIR would most likely conduct the work study on their own </a:t>
            </a:r>
            <a:endParaRPr lang="en-US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776004" y="2859156"/>
            <a:ext cx="28401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0" b="1" dirty="0" smtClean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en-US" sz="10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52362" y="2100820"/>
            <a:ext cx="10077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Start</a:t>
            </a:r>
            <a:endParaRPr lang="en-US" sz="32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9641387" y="2100820"/>
            <a:ext cx="20685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/>
              <a:t>Strengthen</a:t>
            </a:r>
            <a:endParaRPr lang="en-US" sz="3200" b="1" dirty="0"/>
          </a:p>
        </p:txBody>
      </p:sp>
      <p:cxnSp>
        <p:nvCxnSpPr>
          <p:cNvPr id="32" name="Straight Arrow Connector 31"/>
          <p:cNvCxnSpPr>
            <a:stCxn id="30" idx="3"/>
            <a:endCxn id="31" idx="1"/>
          </p:cNvCxnSpPr>
          <p:nvPr/>
        </p:nvCxnSpPr>
        <p:spPr>
          <a:xfrm>
            <a:off x="1560138" y="2393208"/>
            <a:ext cx="808124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861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-4767"/>
            <a:ext cx="10725150" cy="2387600"/>
          </a:xfrm>
        </p:spPr>
        <p:txBody>
          <a:bodyPr/>
          <a:lstStyle/>
          <a:p>
            <a:r>
              <a:rPr lang="en-US" dirty="0" smtClean="0"/>
              <a:t>Strengthening Country Ownership of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47875" y="2439983"/>
            <a:ext cx="9144000" cy="58030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MCA-P and MCC Experiences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047875" y="3477492"/>
            <a:ext cx="9144000" cy="28817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b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accent4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 smtClean="0">
                <a:solidFill>
                  <a:schemeClr val="bg2">
                    <a:lumMod val="25000"/>
                  </a:schemeClr>
                </a:solidFill>
              </a:rPr>
              <a:t>Thank you!</a:t>
            </a:r>
          </a:p>
          <a:p>
            <a:endParaRPr lang="en-US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j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ansen.mayor@gmail.com</a:t>
            </a:r>
          </a:p>
          <a:p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jmmayor@devrite.org</a:t>
            </a:r>
            <a:endParaRPr lang="en-US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44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12643"/>
      </a:accent1>
      <a:accent2>
        <a:srgbClr val="F597B5"/>
      </a:accent2>
      <a:accent3>
        <a:srgbClr val="F8B9CE"/>
      </a:accent3>
      <a:accent4>
        <a:srgbClr val="0070C0"/>
      </a:accent4>
      <a:accent5>
        <a:srgbClr val="9639CE"/>
      </a:accent5>
      <a:accent6>
        <a:srgbClr val="BA3516"/>
      </a:accent6>
      <a:hlink>
        <a:srgbClr val="6E91A0"/>
      </a:hlink>
      <a:folHlink>
        <a:srgbClr val="F77F9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234</Words>
  <Application>Microsoft Office PowerPoint</Application>
  <PresentationFormat>Widescreen</PresentationFormat>
  <Paragraphs>86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Strengthening Country Ownership of Evaluation</vt:lpstr>
      <vt:lpstr>MCC Compact - Overview</vt:lpstr>
      <vt:lpstr>PowerPoint Presentation</vt:lpstr>
      <vt:lpstr>Addressing Gaps in Evaluation Capacity </vt:lpstr>
      <vt:lpstr>Addressing Gaps in Evaluation Capacity </vt:lpstr>
      <vt:lpstr>Addressing Gaps in Evaluation Capacity </vt:lpstr>
      <vt:lpstr>Strengthening Country Ownership of Evaluation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Jansen Mayor</dc:creator>
  <cp:lastModifiedBy>Marcelo Teodorico F. Cayosa</cp:lastModifiedBy>
  <cp:revision>28</cp:revision>
  <dcterms:created xsi:type="dcterms:W3CDTF">2016-10-12T09:02:12Z</dcterms:created>
  <dcterms:modified xsi:type="dcterms:W3CDTF">2016-12-02T00:25:24Z</dcterms:modified>
</cp:coreProperties>
</file>